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Open Sans Extra Bold" charset="1" panose="020B0906030804020204"/>
      <p:regular r:id="rId16"/>
    </p:embeddedFont>
    <p:embeddedFont>
      <p:font typeface="Open Sans Extra Bold Italics" charset="1" panose="020B0906030804020204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6.jpe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12100" y="375391"/>
            <a:ext cx="4393578" cy="2584543"/>
          </a:xfrm>
          <a:custGeom>
            <a:avLst/>
            <a:gdLst/>
            <a:ahLst/>
            <a:cxnLst/>
            <a:rect r="r" b="b" t="t" l="l"/>
            <a:pathLst>
              <a:path h="2584543" w="4393578">
                <a:moveTo>
                  <a:pt x="0" y="0"/>
                </a:moveTo>
                <a:lnTo>
                  <a:pt x="4393578" y="0"/>
                </a:lnTo>
                <a:lnTo>
                  <a:pt x="4393578" y="2584543"/>
                </a:lnTo>
                <a:lnTo>
                  <a:pt x="0" y="2584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911" t="-27593" r="0" b="-5122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1671" y="5429101"/>
            <a:ext cx="9815307" cy="118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RESUME ANALYSER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41671" y="3606727"/>
            <a:ext cx="9815307" cy="185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28"/>
              </a:lnSpc>
            </a:pPr>
            <a:r>
              <a:rPr lang="en-US" sz="10962" spc="1074">
                <a:solidFill>
                  <a:srgbClr val="231F20"/>
                </a:solidFill>
                <a:latin typeface="Oswald Bold"/>
              </a:rPr>
              <a:t>SMART VISION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8685231"/>
            <a:ext cx="6436139" cy="57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</a:pPr>
            <a:r>
              <a:rPr lang="en-US" sz="3386" spc="331">
                <a:solidFill>
                  <a:srgbClr val="231F20"/>
                </a:solidFill>
                <a:latin typeface="Oswald"/>
              </a:rPr>
              <a:t>1602-21-748-052 SPOORTHI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93900" y="9286875"/>
            <a:ext cx="6436139" cy="57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2"/>
              </a:lnSpc>
            </a:pPr>
            <a:r>
              <a:rPr lang="en-US" sz="3386" spc="331">
                <a:solidFill>
                  <a:srgbClr val="231F20"/>
                </a:solidFill>
                <a:latin typeface="Oswald"/>
              </a:rPr>
              <a:t>1602-21-748-059 VAMSI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4665440"/>
            <a:chOff x="0" y="0"/>
            <a:chExt cx="368852" cy="12287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228758"/>
            </a:xfrm>
            <a:custGeom>
              <a:avLst/>
              <a:gdLst/>
              <a:ahLst/>
              <a:cxnLst/>
              <a:rect r="r" b="b" t="t" l="l"/>
              <a:pathLst>
                <a:path h="1228758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228758"/>
                  </a:lnTo>
                  <a:lnTo>
                    <a:pt x="0" y="1228758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247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19320" y="1065569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430" y="3333137"/>
            <a:ext cx="5790503" cy="41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WHAT IS THE PROBLEM?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4127355"/>
            <a:ext cx="6076629" cy="41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EXISTING SOLUTIONS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5047445"/>
            <a:ext cx="5790503" cy="41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5841663"/>
            <a:ext cx="6076629" cy="41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6642507"/>
            <a:ext cx="6076629" cy="41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FUTURE SCOPE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42191" y="5777447"/>
            <a:ext cx="9610044" cy="2287554"/>
            <a:chOff x="0" y="0"/>
            <a:chExt cx="3682024" cy="8764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82024" cy="876461"/>
            </a:xfrm>
            <a:custGeom>
              <a:avLst/>
              <a:gdLst/>
              <a:ahLst/>
              <a:cxnLst/>
              <a:rect r="r" b="b" t="t" l="l"/>
              <a:pathLst>
                <a:path h="876461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876461"/>
                  </a:lnTo>
                  <a:lnTo>
                    <a:pt x="0" y="87646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3682024" cy="895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39832" y="1922086"/>
            <a:ext cx="7732869" cy="864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4"/>
              </a:lnSpc>
            </a:pPr>
            <a:r>
              <a:rPr lang="en-US" sz="5090" spc="498">
                <a:solidFill>
                  <a:srgbClr val="231F20"/>
                </a:solidFill>
                <a:latin typeface="Oswald Bold"/>
              </a:rPr>
              <a:t>WHAT IS THE PROBLEM?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08899" y="3624745"/>
            <a:ext cx="7132181" cy="153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Applicant Tracking Systems (ATS) are widely used by companies to streamline the recruitment process and efficiently manage a large number of job applications.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08899" y="6005886"/>
            <a:ext cx="7572303" cy="192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Applicants may experience increased competition, the need for keyword optimization, and potential frustration due to the automated and less transparent nature of ATS in the recruitment process.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63000" y="3510391"/>
            <a:ext cx="4473739" cy="2808103"/>
          </a:xfrm>
          <a:custGeom>
            <a:avLst/>
            <a:gdLst/>
            <a:ahLst/>
            <a:cxnLst/>
            <a:rect r="r" b="b" t="t" l="l"/>
            <a:pathLst>
              <a:path h="2808103" w="4473739">
                <a:moveTo>
                  <a:pt x="0" y="0"/>
                </a:moveTo>
                <a:lnTo>
                  <a:pt x="4473739" y="0"/>
                </a:lnTo>
                <a:lnTo>
                  <a:pt x="4473739" y="2808104"/>
                </a:lnTo>
                <a:lnTo>
                  <a:pt x="0" y="2808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12" t="0" r="-5512" b="-1784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0980" y="1232286"/>
            <a:ext cx="10906040" cy="134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EXISTING WORK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893475" y="3510391"/>
            <a:ext cx="9034431" cy="2808103"/>
            <a:chOff x="0" y="0"/>
            <a:chExt cx="1744696" cy="5422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4696" cy="542290"/>
            </a:xfrm>
            <a:custGeom>
              <a:avLst/>
              <a:gdLst/>
              <a:ahLst/>
              <a:cxnLst/>
              <a:rect r="r" b="b" t="t" l="l"/>
              <a:pathLst>
                <a:path h="54229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984097" y="3926114"/>
            <a:ext cx="8900334" cy="170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Free and premium ATS-friendly resume makers assist job seekers in creating resumes optimized for Applicant Tracking Systems. Premium options often offer advanced features and additional templates for a more personalized approach.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454168" y="6623946"/>
            <a:ext cx="4473739" cy="2443073"/>
          </a:xfrm>
          <a:custGeom>
            <a:avLst/>
            <a:gdLst/>
            <a:ahLst/>
            <a:cxnLst/>
            <a:rect r="r" b="b" t="t" l="l"/>
            <a:pathLst>
              <a:path h="2443073" w="4473739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039" r="0" b="-1103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63000" y="6572062"/>
            <a:ext cx="9050598" cy="2494957"/>
            <a:chOff x="0" y="0"/>
            <a:chExt cx="1747818" cy="4818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47818" cy="481817"/>
            </a:xfrm>
            <a:custGeom>
              <a:avLst/>
              <a:gdLst/>
              <a:ahLst/>
              <a:cxnLst/>
              <a:rect r="r" b="b" t="t" l="l"/>
              <a:pathLst>
                <a:path h="481817" w="1747818">
                  <a:moveTo>
                    <a:pt x="0" y="0"/>
                  </a:moveTo>
                  <a:lnTo>
                    <a:pt x="1747818" y="0"/>
                  </a:lnTo>
                  <a:lnTo>
                    <a:pt x="1747818" y="481817"/>
                  </a:lnTo>
                  <a:lnTo>
                    <a:pt x="0" y="481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747818" cy="500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432083" y="7070970"/>
            <a:ext cx="8512431" cy="1358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Currently, there's a lack of dedicated resume analyzers specifically tailored to help students create more ATS-friendly resumes, impacting their ability to optimize applications for automated recruitment systems.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9411" y="664311"/>
            <a:ext cx="6021895" cy="8876442"/>
          </a:xfrm>
          <a:custGeom>
            <a:avLst/>
            <a:gdLst/>
            <a:ahLst/>
            <a:cxnLst/>
            <a:rect r="r" b="b" t="t" l="l"/>
            <a:pathLst>
              <a:path h="8876442" w="6021895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t="0" r="-7905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3215" y="7962246"/>
            <a:ext cx="4876482" cy="516424"/>
          </a:xfrm>
          <a:custGeom>
            <a:avLst/>
            <a:gdLst/>
            <a:ahLst/>
            <a:cxnLst/>
            <a:rect r="r" b="b" t="t" l="l"/>
            <a:pathLst>
              <a:path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98723" y="3205532"/>
            <a:ext cx="4858949" cy="4794814"/>
            <a:chOff x="0" y="0"/>
            <a:chExt cx="1279723" cy="12628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9723" cy="1262832"/>
            </a:xfrm>
            <a:custGeom>
              <a:avLst/>
              <a:gdLst/>
              <a:ahLst/>
              <a:cxnLst/>
              <a:rect r="r" b="b" t="t" l="l"/>
              <a:pathLst>
                <a:path h="1262832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62832"/>
                  </a:lnTo>
                  <a:lnTo>
                    <a:pt x="0" y="12628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79723" cy="1319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52509" y="3791077"/>
            <a:ext cx="2551375" cy="2622909"/>
          </a:xfrm>
          <a:custGeom>
            <a:avLst/>
            <a:gdLst/>
            <a:ahLst/>
            <a:cxnLst/>
            <a:rect r="r" b="b" t="t" l="l"/>
            <a:pathLst>
              <a:path h="2622909" w="2551375">
                <a:moveTo>
                  <a:pt x="0" y="0"/>
                </a:moveTo>
                <a:lnTo>
                  <a:pt x="2551376" y="0"/>
                </a:lnTo>
                <a:lnTo>
                  <a:pt x="2551376" y="2622909"/>
                </a:lnTo>
                <a:lnTo>
                  <a:pt x="0" y="2622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16096" y="1557165"/>
            <a:ext cx="8450455" cy="123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83"/>
              </a:lnSpc>
            </a:pPr>
            <a:r>
              <a:rPr lang="en-US" sz="9031" spc="885">
                <a:solidFill>
                  <a:srgbClr val="231F20"/>
                </a:solidFill>
                <a:latin typeface="Oswald Bold"/>
              </a:rPr>
              <a:t>OUR 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8951" y="3167547"/>
            <a:ext cx="6162866" cy="2523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1337" indent="-225668" lvl="1">
              <a:lnSpc>
                <a:spcPts val="2884"/>
              </a:lnSpc>
              <a:buFont typeface="Arial"/>
              <a:buChar char="•"/>
            </a:pPr>
            <a:r>
              <a:rPr lang="en-US" sz="2090" spc="204">
                <a:solidFill>
                  <a:srgbClr val="231F20"/>
                </a:solidFill>
                <a:latin typeface="DM Sans"/>
              </a:rPr>
              <a:t>Smart Vision revolutionizes job applications, utilizing cutting-edge Natural Language Processing to critically analyze existing resumes and provide personalized improvement suggestions, enhancing career prospects.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8951" y="6062865"/>
            <a:ext cx="6162866" cy="271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4517" indent="-247258" lvl="1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Smart Vision goes beyond traditional resume tools, featuring a technology showcase in portfolios for heightened visibility. Its vision includes tailored advice for specific job descriptions, empowering professional success.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60369" y="6337786"/>
            <a:ext cx="4135657" cy="69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4081" spc="399">
                <a:solidFill>
                  <a:srgbClr val="FDFBFB"/>
                </a:solidFill>
                <a:latin typeface="DM Sans Bold"/>
              </a:rPr>
              <a:t>CUSTOMERS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9206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589541" y="5472067"/>
            <a:ext cx="151089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42437" y="5240576"/>
            <a:ext cx="501082" cy="5010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90716" y="6878341"/>
            <a:ext cx="3204526" cy="124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Assists you in identifying courses that can strengthen your resume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79206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59451" y="5932022"/>
            <a:ext cx="3467055" cy="130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51" spc="220">
                <a:solidFill>
                  <a:srgbClr val="231F20"/>
                </a:solidFill>
                <a:latin typeface="DM Sans Bold"/>
              </a:rPr>
              <a:t>COURSE RECOMMENDATIONS</a:t>
            </a:r>
          </a:p>
          <a:p>
            <a:pPr algn="ctr">
              <a:lnSpc>
                <a:spcPts val="4211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267505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30737" y="5240576"/>
            <a:ext cx="501082" cy="5010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267505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758062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521294" y="5240576"/>
            <a:ext cx="501082" cy="50108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758062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3248619" y="1920649"/>
            <a:ext cx="2027545" cy="3080525"/>
          </a:xfrm>
          <a:custGeom>
            <a:avLst/>
            <a:gdLst/>
            <a:ahLst/>
            <a:cxnLst/>
            <a:rect r="r" b="b" t="t" l="l"/>
            <a:pathLst>
              <a:path h="3080525" w="202754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011851" y="5240576"/>
            <a:ext cx="501082" cy="50108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248619" y="2339199"/>
            <a:ext cx="2027545" cy="11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79015" y="6858867"/>
            <a:ext cx="3204526" cy="126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We utilize NLP to analyze and benchmark your resume, generating a detailed assessment.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40007" y="6209523"/>
            <a:ext cx="3073049" cy="972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5"/>
              </a:lnSpc>
            </a:pPr>
            <a:r>
              <a:rPr lang="en-US" sz="2851" spc="279">
                <a:solidFill>
                  <a:srgbClr val="231F20"/>
                </a:solidFill>
                <a:latin typeface="DM Sans Bold"/>
              </a:rPr>
              <a:t>RESUME TIPS</a:t>
            </a:r>
          </a:p>
          <a:p>
            <a:pPr algn="ctr">
              <a:lnSpc>
                <a:spcPts val="393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169572" y="6709042"/>
            <a:ext cx="3204526" cy="158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Looking to excel in your interview and secure your dream job? Look no further – we've got you covered!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026557" y="6087933"/>
            <a:ext cx="3490557" cy="51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</a:pPr>
            <a:r>
              <a:rPr lang="en-US" sz="2751" spc="269">
                <a:solidFill>
                  <a:srgbClr val="231F20"/>
                </a:solidFill>
                <a:latin typeface="DM Sans Bold"/>
              </a:rPr>
              <a:t>INTERVIEW TIPS</a:t>
            </a:r>
          </a:p>
          <a:p>
            <a:pPr algn="ctr">
              <a:lnSpc>
                <a:spcPts val="20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910670" y="6754482"/>
            <a:ext cx="3204526" cy="92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Personalized guidance on enhancing your resume.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26664" y="6087933"/>
            <a:ext cx="3971796" cy="49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608" spc="255">
                <a:solidFill>
                  <a:srgbClr val="231F20"/>
                </a:solidFill>
                <a:latin typeface="DM Sans Bold"/>
              </a:rPr>
              <a:t>ACTIONABLE ADVICE</a:t>
            </a:r>
          </a:p>
          <a:p>
            <a:pPr algn="ctr">
              <a:lnSpc>
                <a:spcPts val="315"/>
              </a:lnSpc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-10799999">
            <a:off x="-2729621" y="-7074240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395241" y="443733"/>
            <a:ext cx="8450455" cy="123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83"/>
              </a:lnSpc>
            </a:pPr>
            <a:r>
              <a:rPr lang="en-US" sz="9031" spc="885">
                <a:solidFill>
                  <a:srgbClr val="231F20"/>
                </a:solidFill>
                <a:latin typeface="Oswald Bold"/>
              </a:rPr>
              <a:t>OUR FEATURES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70706" y="-3368517"/>
            <a:ext cx="4959890" cy="49598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278539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639105" y="-5979128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5084777" y="6259532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7804" y="3376129"/>
            <a:ext cx="7942168" cy="1396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49"/>
              </a:lnSpc>
            </a:pPr>
            <a:r>
              <a:rPr lang="en-US" sz="8224" spc="806">
                <a:solidFill>
                  <a:srgbClr val="FFFFFF"/>
                </a:solidFill>
                <a:latin typeface="Oswald Bold"/>
              </a:rPr>
              <a:t>FUTURE SCOPE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0405" y="5105400"/>
            <a:ext cx="5741759" cy="31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4"/>
              </a:lnSpc>
            </a:pPr>
            <a:r>
              <a:rPr lang="en-US" sz="2293" spc="224">
                <a:solidFill>
                  <a:srgbClr val="F5FFF5"/>
                </a:solidFill>
                <a:latin typeface="DM Sans"/>
              </a:rPr>
              <a:t>Smart Vision's future vision includes personalized resume recommendations based on user-inputted job descriptions, aligning with industry trends, and offering tailored interview preparation tips for comprehensive career empowerment.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9972" y="3530304"/>
            <a:ext cx="7202160" cy="327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80%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7830" y="6408403"/>
            <a:ext cx="6506443" cy="20068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65494"/>
            <a:ext cx="8097687" cy="159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DAF4qFhdcC0</dc:identifier>
  <dcterms:modified xsi:type="dcterms:W3CDTF">2011-08-01T06:04:30Z</dcterms:modified>
  <cp:revision>1</cp:revision>
  <dc:title>Business</dc:title>
</cp:coreProperties>
</file>